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2"/>
    <p:sldId id="257" r:id="rId33"/>
    <p:sldId id="258" r:id="rId34"/>
    <p:sldId id="259" r:id="rId35"/>
    <p:sldId id="260" r:id="rId36"/>
  </p:sldIdLst>
  <p:sldSz cx="18288000" cy="10287000"/>
  <p:notesSz cx="6858000" cy="9144000"/>
  <p:embeddedFontLst>
    <p:embeddedFont>
      <p:font typeface="PT Sans" charset="1" panose="020B0503020203020204"/>
      <p:regular r:id="rId6"/>
    </p:embeddedFont>
    <p:embeddedFont>
      <p:font typeface="PT Sans Bold" charset="1" panose="020B0703020203020204"/>
      <p:regular r:id="rId7"/>
    </p:embeddedFont>
    <p:embeddedFont>
      <p:font typeface="PT Sans Italics" charset="1" panose="020B0503020203090204"/>
      <p:regular r:id="rId8"/>
    </p:embeddedFont>
    <p:embeddedFont>
      <p:font typeface="PT Sans Bold Italics" charset="1" panose="020B07030202030902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Montserrat" charset="1" panose="00000500000000000000"/>
      <p:regular r:id="rId14"/>
    </p:embeddedFont>
    <p:embeddedFont>
      <p:font typeface="Montserrat Bold" charset="1" panose="00000800000000000000"/>
      <p:regular r:id="rId15"/>
    </p:embeddedFont>
    <p:embeddedFont>
      <p:font typeface="Montserrat Italics" charset="1" panose="00000500000000000000"/>
      <p:regular r:id="rId16"/>
    </p:embeddedFont>
    <p:embeddedFont>
      <p:font typeface="Montserrat Bold Italics" charset="1" panose="00000800000000000000"/>
      <p:regular r:id="rId17"/>
    </p:embeddedFont>
    <p:embeddedFont>
      <p:font typeface="Montserrat Thin" charset="1" panose="00000300000000000000"/>
      <p:regular r:id="rId18"/>
    </p:embeddedFont>
    <p:embeddedFont>
      <p:font typeface="Montserrat Thin Italics" charset="1" panose="00000300000000000000"/>
      <p:regular r:id="rId19"/>
    </p:embeddedFont>
    <p:embeddedFont>
      <p:font typeface="Montserrat Extra-Light" charset="1" panose="00000300000000000000"/>
      <p:regular r:id="rId20"/>
    </p:embeddedFont>
    <p:embeddedFont>
      <p:font typeface="Montserrat Extra-Light Italics" charset="1" panose="00000300000000000000"/>
      <p:regular r:id="rId21"/>
    </p:embeddedFont>
    <p:embeddedFont>
      <p:font typeface="Montserrat Light" charset="1" panose="00000400000000000000"/>
      <p:regular r:id="rId22"/>
    </p:embeddedFont>
    <p:embeddedFont>
      <p:font typeface="Montserrat Light Italics" charset="1" panose="00000400000000000000"/>
      <p:regular r:id="rId23"/>
    </p:embeddedFont>
    <p:embeddedFont>
      <p:font typeface="Montserrat Medium" charset="1" panose="00000600000000000000"/>
      <p:regular r:id="rId24"/>
    </p:embeddedFont>
    <p:embeddedFont>
      <p:font typeface="Montserrat Medium Italics" charset="1" panose="00000600000000000000"/>
      <p:regular r:id="rId25"/>
    </p:embeddedFont>
    <p:embeddedFont>
      <p:font typeface="Montserrat Semi-Bold" charset="1" panose="00000700000000000000"/>
      <p:regular r:id="rId26"/>
    </p:embeddedFont>
    <p:embeddedFont>
      <p:font typeface="Montserrat Semi-Bold Italics" charset="1" panose="00000700000000000000"/>
      <p:regular r:id="rId27"/>
    </p:embeddedFont>
    <p:embeddedFont>
      <p:font typeface="Montserrat Ultra-Bold" charset="1" panose="00000900000000000000"/>
      <p:regular r:id="rId28"/>
    </p:embeddedFont>
    <p:embeddedFont>
      <p:font typeface="Montserrat Ultra-Bold Italics" charset="1" panose="00000900000000000000"/>
      <p:regular r:id="rId29"/>
    </p:embeddedFont>
    <p:embeddedFont>
      <p:font typeface="Montserrat Heavy" charset="1" panose="00000A00000000000000"/>
      <p:regular r:id="rId30"/>
    </p:embeddedFont>
    <p:embeddedFont>
      <p:font typeface="Montserrat Heavy Italics" charset="1" panose="00000A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36" Target="slides/slide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82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552604" y="8748451"/>
            <a:ext cx="8154894" cy="2038350"/>
            <a:chOff x="0" y="0"/>
            <a:chExt cx="2147791" cy="5368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47791" cy="536849"/>
            </a:xfrm>
            <a:custGeom>
              <a:avLst/>
              <a:gdLst/>
              <a:ahLst/>
              <a:cxnLst/>
              <a:rect r="r" b="b" t="t" l="l"/>
              <a:pathLst>
                <a:path h="536849" w="2147791">
                  <a:moveTo>
                    <a:pt x="0" y="0"/>
                  </a:moveTo>
                  <a:lnTo>
                    <a:pt x="2147791" y="0"/>
                  </a:lnTo>
                  <a:lnTo>
                    <a:pt x="2147791" y="536849"/>
                  </a:lnTo>
                  <a:lnTo>
                    <a:pt x="0" y="536849"/>
                  </a:lnTo>
                  <a:close/>
                </a:path>
              </a:pathLst>
            </a:custGeom>
            <a:solidFill>
              <a:srgbClr val="F4AD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147791" cy="6606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306679" y="9392570"/>
            <a:ext cx="2091000" cy="70256"/>
            <a:chOff x="0" y="0"/>
            <a:chExt cx="547795" cy="1840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47795" cy="18406"/>
            </a:xfrm>
            <a:custGeom>
              <a:avLst/>
              <a:gdLst/>
              <a:ahLst/>
              <a:cxnLst/>
              <a:rect r="r" b="b" t="t" l="l"/>
              <a:pathLst>
                <a:path h="18406" w="547795">
                  <a:moveTo>
                    <a:pt x="0" y="0"/>
                  </a:moveTo>
                  <a:lnTo>
                    <a:pt x="547795" y="0"/>
                  </a:lnTo>
                  <a:lnTo>
                    <a:pt x="547795" y="18406"/>
                  </a:lnTo>
                  <a:lnTo>
                    <a:pt x="0" y="1840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23825"/>
              <a:ext cx="547795" cy="142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202279" y="9392570"/>
            <a:ext cx="2091000" cy="70256"/>
            <a:chOff x="0" y="0"/>
            <a:chExt cx="547795" cy="1840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7795" cy="18406"/>
            </a:xfrm>
            <a:custGeom>
              <a:avLst/>
              <a:gdLst/>
              <a:ahLst/>
              <a:cxnLst/>
              <a:rect r="r" b="b" t="t" l="l"/>
              <a:pathLst>
                <a:path h="18406" w="547795">
                  <a:moveTo>
                    <a:pt x="0" y="0"/>
                  </a:moveTo>
                  <a:lnTo>
                    <a:pt x="547795" y="0"/>
                  </a:lnTo>
                  <a:lnTo>
                    <a:pt x="547795" y="18406"/>
                  </a:lnTo>
                  <a:lnTo>
                    <a:pt x="0" y="1840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23825"/>
              <a:ext cx="547795" cy="142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093379" y="9392570"/>
            <a:ext cx="2091000" cy="70256"/>
            <a:chOff x="0" y="0"/>
            <a:chExt cx="547795" cy="1840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47795" cy="18406"/>
            </a:xfrm>
            <a:custGeom>
              <a:avLst/>
              <a:gdLst/>
              <a:ahLst/>
              <a:cxnLst/>
              <a:rect r="r" b="b" t="t" l="l"/>
              <a:pathLst>
                <a:path h="18406" w="547795">
                  <a:moveTo>
                    <a:pt x="0" y="0"/>
                  </a:moveTo>
                  <a:lnTo>
                    <a:pt x="547795" y="0"/>
                  </a:lnTo>
                  <a:lnTo>
                    <a:pt x="547795" y="18406"/>
                  </a:lnTo>
                  <a:lnTo>
                    <a:pt x="0" y="1840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23825"/>
              <a:ext cx="547795" cy="142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7980873" y="-547802"/>
            <a:ext cx="7312406" cy="6719927"/>
          </a:xfrm>
          <a:custGeom>
            <a:avLst/>
            <a:gdLst/>
            <a:ahLst/>
            <a:cxnLst/>
            <a:rect r="r" b="b" t="t" l="l"/>
            <a:pathLst>
              <a:path h="6719927" w="7312406">
                <a:moveTo>
                  <a:pt x="0" y="0"/>
                </a:moveTo>
                <a:lnTo>
                  <a:pt x="7312406" y="0"/>
                </a:lnTo>
                <a:lnTo>
                  <a:pt x="7312406" y="6719927"/>
                </a:lnTo>
                <a:lnTo>
                  <a:pt x="0" y="67199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0079" r="0" b="-2015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-5400000">
            <a:off x="240449" y="-1200150"/>
            <a:ext cx="11215802" cy="12687300"/>
            <a:chOff x="0" y="0"/>
            <a:chExt cx="2953956" cy="334151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953956" cy="3341511"/>
            </a:xfrm>
            <a:custGeom>
              <a:avLst/>
              <a:gdLst/>
              <a:ahLst/>
              <a:cxnLst/>
              <a:rect r="r" b="b" t="t" l="l"/>
              <a:pathLst>
                <a:path h="3341511" w="2953956">
                  <a:moveTo>
                    <a:pt x="0" y="0"/>
                  </a:moveTo>
                  <a:lnTo>
                    <a:pt x="2953956" y="0"/>
                  </a:lnTo>
                  <a:lnTo>
                    <a:pt x="2953956" y="3341511"/>
                  </a:lnTo>
                  <a:lnTo>
                    <a:pt x="0" y="3341511"/>
                  </a:lnTo>
                  <a:close/>
                </a:path>
              </a:pathLst>
            </a:custGeom>
            <a:solidFill>
              <a:srgbClr val="0E623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23825"/>
              <a:ext cx="2953956" cy="34653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9698271" y="3787213"/>
            <a:ext cx="16301121" cy="6164788"/>
          </a:xfrm>
          <a:custGeom>
            <a:avLst/>
            <a:gdLst/>
            <a:ahLst/>
            <a:cxnLst/>
            <a:rect r="r" b="b" t="t" l="l"/>
            <a:pathLst>
              <a:path h="6164788" w="16301121">
                <a:moveTo>
                  <a:pt x="0" y="0"/>
                </a:moveTo>
                <a:lnTo>
                  <a:pt x="16301121" y="0"/>
                </a:lnTo>
                <a:lnTo>
                  <a:pt x="16301121" y="6164788"/>
                </a:lnTo>
                <a:lnTo>
                  <a:pt x="0" y="61647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1028700" y="2440276"/>
            <a:ext cx="8115300" cy="4580781"/>
            <a:chOff x="0" y="0"/>
            <a:chExt cx="10820400" cy="6107707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31812" y="3820537"/>
              <a:ext cx="10788588" cy="8352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99"/>
                </a:lnSpc>
              </a:pPr>
              <a:r>
                <a:rPr lang="en-US" sz="4599" spc="91">
                  <a:solidFill>
                    <a:srgbClr val="F88219"/>
                  </a:solidFill>
                  <a:latin typeface="Montserrat Semi-Bold"/>
                </a:rPr>
                <a:t>IN ACTION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31812" y="180975"/>
              <a:ext cx="10788588" cy="34529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800"/>
                </a:lnSpc>
              </a:pPr>
              <a:r>
                <a:rPr lang="en-US" sz="9800" spc="196">
                  <a:solidFill>
                    <a:srgbClr val="F6BD33"/>
                  </a:solidFill>
                  <a:latin typeface="Montserrat Ultra-Bold"/>
                </a:rPr>
                <a:t>NEBULA</a:t>
              </a:r>
            </a:p>
            <a:p>
              <a:pPr marL="0" indent="0" lvl="0">
                <a:lnSpc>
                  <a:spcPts val="9800"/>
                </a:lnSpc>
              </a:pPr>
              <a:r>
                <a:rPr lang="en-US" sz="9800" spc="196">
                  <a:solidFill>
                    <a:srgbClr val="F6BD33"/>
                  </a:solidFill>
                  <a:latin typeface="Montserrat Ultra-Bold"/>
                </a:rPr>
                <a:t>EV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5538535"/>
              <a:ext cx="8869598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FFFFFF"/>
                  </a:solidFill>
                  <a:latin typeface="Montserrat Semi-Bold Italics"/>
                </a:rPr>
                <a:t>“ Rewards for saving Environment “ 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3489124" y="7299528"/>
            <a:ext cx="3592661" cy="275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199"/>
              </a:lnSpc>
              <a:spcBef>
                <a:spcPct val="0"/>
              </a:spcBef>
            </a:pPr>
            <a:r>
              <a:rPr lang="en-US" sz="1999" spc="39">
                <a:solidFill>
                  <a:srgbClr val="FFFFFF"/>
                </a:solidFill>
                <a:latin typeface="Montserrat Bold"/>
              </a:rPr>
              <a:t>ENCOURAGING EV USAGE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731237" y="8777026"/>
            <a:ext cx="3592661" cy="275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199"/>
              </a:lnSpc>
              <a:spcBef>
                <a:spcPct val="0"/>
              </a:spcBef>
            </a:pPr>
            <a:r>
              <a:rPr lang="en-US" sz="1999" spc="39">
                <a:solidFill>
                  <a:srgbClr val="FFFFFF"/>
                </a:solidFill>
                <a:latin typeface="Montserrat Bold"/>
              </a:rPr>
              <a:t>TEAM NAME: NEBULA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BD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4511515" y="-2996467"/>
            <a:ext cx="8278934" cy="16230600"/>
            <a:chOff x="0" y="0"/>
            <a:chExt cx="2180460" cy="42747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80460" cy="4274726"/>
            </a:xfrm>
            <a:custGeom>
              <a:avLst/>
              <a:gdLst/>
              <a:ahLst/>
              <a:cxnLst/>
              <a:rect r="r" b="b" t="t" l="l"/>
              <a:pathLst>
                <a:path h="4274726" w="2180460">
                  <a:moveTo>
                    <a:pt x="0" y="0"/>
                  </a:moveTo>
                  <a:lnTo>
                    <a:pt x="2180460" y="0"/>
                  </a:lnTo>
                  <a:lnTo>
                    <a:pt x="2180460" y="4274726"/>
                  </a:lnTo>
                  <a:lnTo>
                    <a:pt x="0" y="4274726"/>
                  </a:lnTo>
                  <a:close/>
                </a:path>
              </a:pathLst>
            </a:custGeom>
            <a:solidFill>
              <a:srgbClr val="0B154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180460" cy="4398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809272" y="2705279"/>
            <a:ext cx="16457354" cy="16457354"/>
          </a:xfrm>
          <a:custGeom>
            <a:avLst/>
            <a:gdLst/>
            <a:ahLst/>
            <a:cxnLst/>
            <a:rect r="r" b="b" t="t" l="l"/>
            <a:pathLst>
              <a:path h="16457354" w="16457354">
                <a:moveTo>
                  <a:pt x="0" y="0"/>
                </a:moveTo>
                <a:lnTo>
                  <a:pt x="16457354" y="0"/>
                </a:lnTo>
                <a:lnTo>
                  <a:pt x="16457354" y="16457354"/>
                </a:lnTo>
                <a:lnTo>
                  <a:pt x="0" y="164573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980306" y="3003256"/>
            <a:ext cx="478289" cy="47828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65EE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FFFFFF"/>
                  </a:solidFill>
                  <a:latin typeface="Montserrat Semi-Bold"/>
                </a:rPr>
                <a:t>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989831" y="4115731"/>
            <a:ext cx="478289" cy="47828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DC40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099"/>
                </a:lnSpc>
                <a:spcBef>
                  <a:spcPct val="0"/>
                </a:spcBef>
              </a:pPr>
              <a:r>
                <a:rPr lang="en-US" sz="1499" u="none">
                  <a:solidFill>
                    <a:srgbClr val="FFFFFF"/>
                  </a:solidFill>
                  <a:latin typeface="Montserrat Semi-Bold"/>
                </a:rPr>
                <a:t>2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989831" y="5146469"/>
            <a:ext cx="478289" cy="47828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98A2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099"/>
                </a:lnSpc>
                <a:spcBef>
                  <a:spcPct val="0"/>
                </a:spcBef>
              </a:pPr>
              <a:r>
                <a:rPr lang="en-US" sz="1499" u="none">
                  <a:solidFill>
                    <a:srgbClr val="FFFFFF"/>
                  </a:solidFill>
                  <a:latin typeface="Montserrat Semi-Bold"/>
                </a:rPr>
                <a:t>3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-10800000">
            <a:off x="13949745" y="5286147"/>
            <a:ext cx="242163" cy="67623"/>
            <a:chOff x="0" y="0"/>
            <a:chExt cx="86271" cy="2409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6271" cy="24091"/>
            </a:xfrm>
            <a:custGeom>
              <a:avLst/>
              <a:gdLst/>
              <a:ahLst/>
              <a:cxnLst/>
              <a:rect r="r" b="b" t="t" l="l"/>
              <a:pathLst>
                <a:path h="24091" w="86271">
                  <a:moveTo>
                    <a:pt x="12045" y="0"/>
                  </a:moveTo>
                  <a:lnTo>
                    <a:pt x="74226" y="0"/>
                  </a:lnTo>
                  <a:cubicBezTo>
                    <a:pt x="77420" y="0"/>
                    <a:pt x="80484" y="1269"/>
                    <a:pt x="82743" y="3528"/>
                  </a:cubicBezTo>
                  <a:cubicBezTo>
                    <a:pt x="85002" y="5787"/>
                    <a:pt x="86271" y="8851"/>
                    <a:pt x="86271" y="12045"/>
                  </a:cubicBezTo>
                  <a:lnTo>
                    <a:pt x="86271" y="12045"/>
                  </a:lnTo>
                  <a:cubicBezTo>
                    <a:pt x="86271" y="18698"/>
                    <a:pt x="80878" y="24091"/>
                    <a:pt x="74226" y="24091"/>
                  </a:cubicBezTo>
                  <a:lnTo>
                    <a:pt x="12045" y="24091"/>
                  </a:lnTo>
                  <a:cubicBezTo>
                    <a:pt x="8851" y="24091"/>
                    <a:pt x="5787" y="22822"/>
                    <a:pt x="3528" y="20563"/>
                  </a:cubicBezTo>
                  <a:cubicBezTo>
                    <a:pt x="1269" y="18304"/>
                    <a:pt x="0" y="15240"/>
                    <a:pt x="0" y="12045"/>
                  </a:cubicBezTo>
                  <a:lnTo>
                    <a:pt x="0" y="12045"/>
                  </a:lnTo>
                  <a:cubicBezTo>
                    <a:pt x="0" y="8851"/>
                    <a:pt x="1269" y="5787"/>
                    <a:pt x="3528" y="3528"/>
                  </a:cubicBezTo>
                  <a:cubicBezTo>
                    <a:pt x="5787" y="1269"/>
                    <a:pt x="8851" y="0"/>
                    <a:pt x="12045" y="0"/>
                  </a:cubicBezTo>
                  <a:close/>
                </a:path>
              </a:pathLst>
            </a:custGeom>
            <a:solidFill>
              <a:srgbClr val="EAEA28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23825"/>
              <a:ext cx="86271" cy="147916"/>
            </a:xfrm>
            <a:prstGeom prst="rect">
              <a:avLst/>
            </a:prstGeom>
          </p:spPr>
          <p:txBody>
            <a:bodyPr anchor="ctr" rtlCol="false" tIns="37556" lIns="37556" bIns="37556" rIns="37556"/>
            <a:lstStyle/>
            <a:p>
              <a:pPr algn="ctr">
                <a:lnSpc>
                  <a:spcPts val="441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-10800000">
            <a:off x="14418937" y="5286147"/>
            <a:ext cx="242163" cy="67623"/>
            <a:chOff x="0" y="0"/>
            <a:chExt cx="86271" cy="2409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6271" cy="24091"/>
            </a:xfrm>
            <a:custGeom>
              <a:avLst/>
              <a:gdLst/>
              <a:ahLst/>
              <a:cxnLst/>
              <a:rect r="r" b="b" t="t" l="l"/>
              <a:pathLst>
                <a:path h="24091" w="86271">
                  <a:moveTo>
                    <a:pt x="12045" y="0"/>
                  </a:moveTo>
                  <a:lnTo>
                    <a:pt x="74226" y="0"/>
                  </a:lnTo>
                  <a:cubicBezTo>
                    <a:pt x="77420" y="0"/>
                    <a:pt x="80484" y="1269"/>
                    <a:pt x="82743" y="3528"/>
                  </a:cubicBezTo>
                  <a:cubicBezTo>
                    <a:pt x="85002" y="5787"/>
                    <a:pt x="86271" y="8851"/>
                    <a:pt x="86271" y="12045"/>
                  </a:cubicBezTo>
                  <a:lnTo>
                    <a:pt x="86271" y="12045"/>
                  </a:lnTo>
                  <a:cubicBezTo>
                    <a:pt x="86271" y="18698"/>
                    <a:pt x="80878" y="24091"/>
                    <a:pt x="74226" y="24091"/>
                  </a:cubicBezTo>
                  <a:lnTo>
                    <a:pt x="12045" y="24091"/>
                  </a:lnTo>
                  <a:cubicBezTo>
                    <a:pt x="8851" y="24091"/>
                    <a:pt x="5787" y="22822"/>
                    <a:pt x="3528" y="20563"/>
                  </a:cubicBezTo>
                  <a:cubicBezTo>
                    <a:pt x="1269" y="18304"/>
                    <a:pt x="0" y="15240"/>
                    <a:pt x="0" y="12045"/>
                  </a:cubicBezTo>
                  <a:lnTo>
                    <a:pt x="0" y="12045"/>
                  </a:lnTo>
                  <a:cubicBezTo>
                    <a:pt x="0" y="8851"/>
                    <a:pt x="1269" y="5787"/>
                    <a:pt x="3528" y="3528"/>
                  </a:cubicBezTo>
                  <a:cubicBezTo>
                    <a:pt x="5787" y="1269"/>
                    <a:pt x="8851" y="0"/>
                    <a:pt x="12045" y="0"/>
                  </a:cubicBezTo>
                  <a:close/>
                </a:path>
              </a:pathLst>
            </a:custGeom>
            <a:solidFill>
              <a:srgbClr val="EAEA28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23825"/>
              <a:ext cx="86271" cy="147916"/>
            </a:xfrm>
            <a:prstGeom prst="rect">
              <a:avLst/>
            </a:prstGeom>
          </p:spPr>
          <p:txBody>
            <a:bodyPr anchor="ctr" rtlCol="false" tIns="37556" lIns="37556" bIns="37556" rIns="37556"/>
            <a:lstStyle/>
            <a:p>
              <a:pPr algn="ctr">
                <a:lnSpc>
                  <a:spcPts val="4419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0413227" y="7885826"/>
            <a:ext cx="7315200" cy="1582743"/>
          </a:xfrm>
          <a:custGeom>
            <a:avLst/>
            <a:gdLst/>
            <a:ahLst/>
            <a:cxnLst/>
            <a:rect r="r" b="b" t="t" l="l"/>
            <a:pathLst>
              <a:path h="1582743" w="7315200">
                <a:moveTo>
                  <a:pt x="0" y="0"/>
                </a:moveTo>
                <a:lnTo>
                  <a:pt x="7315200" y="0"/>
                </a:lnTo>
                <a:lnTo>
                  <a:pt x="7315200" y="1582744"/>
                </a:lnTo>
                <a:lnTo>
                  <a:pt x="0" y="15827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10642889">
            <a:off x="15424980" y="7807663"/>
            <a:ext cx="1891470" cy="1891470"/>
          </a:xfrm>
          <a:custGeom>
            <a:avLst/>
            <a:gdLst/>
            <a:ahLst/>
            <a:cxnLst/>
            <a:rect r="r" b="b" t="t" l="l"/>
            <a:pathLst>
              <a:path h="1891470" w="1891470">
                <a:moveTo>
                  <a:pt x="0" y="0"/>
                </a:moveTo>
                <a:lnTo>
                  <a:pt x="1891470" y="0"/>
                </a:lnTo>
                <a:lnTo>
                  <a:pt x="1891470" y="1891470"/>
                </a:lnTo>
                <a:lnTo>
                  <a:pt x="0" y="18914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2724463" y="2975003"/>
            <a:ext cx="7969096" cy="668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39"/>
              </a:lnSpc>
              <a:spcBef>
                <a:spcPct val="0"/>
              </a:spcBef>
            </a:pPr>
            <a:r>
              <a:rPr lang="en-US" sz="2399" spc="47">
                <a:solidFill>
                  <a:srgbClr val="FFFFFF"/>
                </a:solidFill>
                <a:latin typeface="Montserrat Bold"/>
              </a:rPr>
              <a:t>HIGHER CARBON EMISSION OF TRADITIONAL VEHICLES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724463" y="5241198"/>
            <a:ext cx="4455445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39"/>
              </a:lnSpc>
              <a:spcBef>
                <a:spcPct val="0"/>
              </a:spcBef>
            </a:pPr>
            <a:r>
              <a:rPr lang="en-US" sz="2399" spc="47">
                <a:solidFill>
                  <a:srgbClr val="FFFFFF"/>
                </a:solidFill>
                <a:latin typeface="Montserrat Bold"/>
              </a:rPr>
              <a:t>EXPENSIVE O&amp;M COST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705413" y="4222336"/>
            <a:ext cx="5482259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39"/>
              </a:lnSpc>
              <a:spcBef>
                <a:spcPct val="0"/>
              </a:spcBef>
            </a:pPr>
            <a:r>
              <a:rPr lang="en-US" sz="2399" spc="47">
                <a:solidFill>
                  <a:srgbClr val="FFFFFF"/>
                </a:solidFill>
                <a:latin typeface="Montserrat Bold"/>
              </a:rPr>
              <a:t>EXHAUSTION OF FOSSIL FUELS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602449" y="1630923"/>
            <a:ext cx="1294921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600"/>
              </a:lnSpc>
              <a:spcBef>
                <a:spcPct val="0"/>
              </a:spcBef>
            </a:pPr>
            <a:r>
              <a:rPr lang="en-US" sz="6000" spc="120">
                <a:solidFill>
                  <a:srgbClr val="FFFFFF"/>
                </a:solidFill>
                <a:latin typeface="Montserrat Ultra-Bold"/>
              </a:rPr>
              <a:t>PROBLEM STATEMENTS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AD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-2615981" y="1572879"/>
            <a:ext cx="11215802" cy="6974439"/>
            <a:chOff x="0" y="0"/>
            <a:chExt cx="2953956" cy="183688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53956" cy="1836889"/>
            </a:xfrm>
            <a:custGeom>
              <a:avLst/>
              <a:gdLst/>
              <a:ahLst/>
              <a:cxnLst/>
              <a:rect r="r" b="b" t="t" l="l"/>
              <a:pathLst>
                <a:path h="1836889" w="2953956">
                  <a:moveTo>
                    <a:pt x="0" y="0"/>
                  </a:moveTo>
                  <a:lnTo>
                    <a:pt x="2953956" y="0"/>
                  </a:lnTo>
                  <a:lnTo>
                    <a:pt x="2953956" y="1836889"/>
                  </a:lnTo>
                  <a:lnTo>
                    <a:pt x="0" y="1836889"/>
                  </a:lnTo>
                  <a:close/>
                </a:path>
              </a:pathLst>
            </a:custGeom>
            <a:solidFill>
              <a:srgbClr val="0B154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953956" cy="1960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46877" y="457528"/>
            <a:ext cx="761855" cy="774529"/>
          </a:xfrm>
          <a:custGeom>
            <a:avLst/>
            <a:gdLst/>
            <a:ahLst/>
            <a:cxnLst/>
            <a:rect r="r" b="b" t="t" l="l"/>
            <a:pathLst>
              <a:path h="774529" w="761855">
                <a:moveTo>
                  <a:pt x="0" y="0"/>
                </a:moveTo>
                <a:lnTo>
                  <a:pt x="761855" y="0"/>
                </a:lnTo>
                <a:lnTo>
                  <a:pt x="761855" y="774530"/>
                </a:lnTo>
                <a:lnTo>
                  <a:pt x="0" y="774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46877" y="3076661"/>
            <a:ext cx="478289" cy="47828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65EE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FFFFFF"/>
                  </a:solidFill>
                  <a:latin typeface="Montserrat Semi-Bold"/>
                </a:rPr>
                <a:t>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46877" y="4292295"/>
            <a:ext cx="478289" cy="47828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DC40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099"/>
                </a:lnSpc>
                <a:spcBef>
                  <a:spcPct val="0"/>
                </a:spcBef>
              </a:pPr>
              <a:r>
                <a:rPr lang="en-US" sz="1499" u="none">
                  <a:solidFill>
                    <a:srgbClr val="FFFFFF"/>
                  </a:solidFill>
                  <a:latin typeface="Montserrat Semi-Bold"/>
                </a:rPr>
                <a:t>2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46877" y="5504009"/>
            <a:ext cx="478289" cy="47828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A98A2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099"/>
                </a:lnSpc>
                <a:spcBef>
                  <a:spcPct val="0"/>
                </a:spcBef>
              </a:pPr>
              <a:r>
                <a:rPr lang="en-US" sz="1499" u="none">
                  <a:solidFill>
                    <a:srgbClr val="FFFFFF"/>
                  </a:solidFill>
                  <a:latin typeface="Montserrat Semi-Bold"/>
                </a:rPr>
                <a:t>3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56402" y="6852051"/>
            <a:ext cx="478289" cy="478289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4B4B"/>
            </a:soli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099"/>
                </a:lnSpc>
                <a:spcBef>
                  <a:spcPct val="0"/>
                </a:spcBef>
              </a:pPr>
              <a:r>
                <a:rPr lang="en-US" sz="1499" u="none">
                  <a:solidFill>
                    <a:srgbClr val="FFFFFF"/>
                  </a:solidFill>
                  <a:latin typeface="Montserrat Semi-Bold"/>
                </a:rPr>
                <a:t>4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254702" y="0"/>
            <a:ext cx="6330149" cy="10513776"/>
            <a:chOff x="0" y="0"/>
            <a:chExt cx="1667200" cy="276906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667200" cy="2769060"/>
            </a:xfrm>
            <a:custGeom>
              <a:avLst/>
              <a:gdLst/>
              <a:ahLst/>
              <a:cxnLst/>
              <a:rect r="r" b="b" t="t" l="l"/>
              <a:pathLst>
                <a:path h="2769060" w="1667200">
                  <a:moveTo>
                    <a:pt x="0" y="0"/>
                  </a:moveTo>
                  <a:lnTo>
                    <a:pt x="1667200" y="0"/>
                  </a:lnTo>
                  <a:lnTo>
                    <a:pt x="1667200" y="2769060"/>
                  </a:lnTo>
                  <a:lnTo>
                    <a:pt x="0" y="2769060"/>
                  </a:lnTo>
                  <a:close/>
                </a:path>
              </a:pathLst>
            </a:custGeom>
            <a:solidFill>
              <a:srgbClr val="22BF7E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23825"/>
              <a:ext cx="1667200" cy="28928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2290410" y="660114"/>
            <a:ext cx="4945687" cy="552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27"/>
              </a:lnSpc>
              <a:spcBef>
                <a:spcPct val="0"/>
              </a:spcBef>
            </a:pPr>
            <a:r>
              <a:rPr lang="en-US" sz="4127" spc="82">
                <a:solidFill>
                  <a:srgbClr val="F88219"/>
                </a:solidFill>
                <a:latin typeface="Montserrat Bold"/>
              </a:rPr>
              <a:t>STATS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80421" y="3194283"/>
            <a:ext cx="6221403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39"/>
              </a:lnSpc>
              <a:spcBef>
                <a:spcPct val="0"/>
              </a:spcBef>
            </a:pPr>
            <a:r>
              <a:rPr lang="en-US" sz="2399" spc="47">
                <a:solidFill>
                  <a:srgbClr val="FFFFFF"/>
                </a:solidFill>
                <a:latin typeface="Montserrat Bold"/>
              </a:rPr>
              <a:t>CARBON EMISSION PER KM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70896" y="5577924"/>
            <a:ext cx="3592661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39"/>
              </a:lnSpc>
              <a:spcBef>
                <a:spcPct val="0"/>
              </a:spcBef>
            </a:pPr>
            <a:r>
              <a:rPr lang="en-US" sz="2399" spc="47">
                <a:solidFill>
                  <a:srgbClr val="FFFFFF"/>
                </a:solidFill>
                <a:latin typeface="Montserrat Bold"/>
              </a:rPr>
              <a:t>FUEL EFFICIENCY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70896" y="4378087"/>
            <a:ext cx="4694938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39"/>
              </a:lnSpc>
              <a:spcBef>
                <a:spcPct val="0"/>
              </a:spcBef>
            </a:pPr>
            <a:r>
              <a:rPr lang="en-US" sz="2399" spc="47">
                <a:solidFill>
                  <a:srgbClr val="FFFFFF"/>
                </a:solidFill>
                <a:latin typeface="Montserrat Bold"/>
              </a:rPr>
              <a:t>LIFETIME CO2 EMISSION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917775" y="692308"/>
            <a:ext cx="2452449" cy="581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Montserrat Bold"/>
              </a:rPr>
              <a:t>ICE Vehicles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770701" y="765111"/>
            <a:ext cx="3298150" cy="581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Montserrat Bold"/>
              </a:rPr>
              <a:t>Electric Vehicles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854224" y="2998306"/>
            <a:ext cx="2858691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Montserrat"/>
              </a:rPr>
              <a:t>170 gms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4119766" y="3043775"/>
            <a:ext cx="2858691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Montserrat"/>
              </a:rPr>
              <a:t>40 gms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937575" y="4259409"/>
            <a:ext cx="2858691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Montserrat"/>
              </a:rPr>
              <a:t>4.6 metric tons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110241" y="4259409"/>
            <a:ext cx="2858691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Montserrat"/>
              </a:rPr>
              <a:t>2 metric tons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937575" y="5425653"/>
            <a:ext cx="2858691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Montserrat"/>
              </a:rPr>
              <a:t>25 miles/gallon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4249281" y="5607452"/>
            <a:ext cx="2858691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Montserrat"/>
              </a:rPr>
              <a:t>100 miles/gallon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480421" y="6937843"/>
            <a:ext cx="5450967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39"/>
              </a:lnSpc>
              <a:spcBef>
                <a:spcPct val="0"/>
              </a:spcBef>
            </a:pPr>
            <a:r>
              <a:rPr lang="en-US" sz="2399" spc="47">
                <a:solidFill>
                  <a:srgbClr val="FFFFFF"/>
                </a:solidFill>
                <a:latin typeface="Montserrat Bold"/>
              </a:rPr>
              <a:t>COST OF OWNERSHIP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854224" y="6773696"/>
            <a:ext cx="2858691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Montserrat"/>
              </a:rPr>
              <a:t>more O&amp;M cost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4119766" y="6732265"/>
            <a:ext cx="2858691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Montserrat"/>
              </a:rPr>
              <a:t>lesser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4968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447454" y="8748451"/>
            <a:ext cx="11545794" cy="2038350"/>
            <a:chOff x="0" y="0"/>
            <a:chExt cx="15394392" cy="27178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5394392" cy="2717800"/>
              <a:chOff x="0" y="0"/>
              <a:chExt cx="3040868" cy="536849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3040867" cy="536849"/>
              </a:xfrm>
              <a:custGeom>
                <a:avLst/>
                <a:gdLst/>
                <a:ahLst/>
                <a:cxnLst/>
                <a:rect r="r" b="b" t="t" l="l"/>
                <a:pathLst>
                  <a:path h="536849" w="3040867">
                    <a:moveTo>
                      <a:pt x="0" y="0"/>
                    </a:moveTo>
                    <a:lnTo>
                      <a:pt x="3040867" y="0"/>
                    </a:lnTo>
                    <a:lnTo>
                      <a:pt x="3040867" y="536849"/>
                    </a:lnTo>
                    <a:lnTo>
                      <a:pt x="0" y="536849"/>
                    </a:lnTo>
                    <a:close/>
                  </a:path>
                </a:pathLst>
              </a:custGeom>
              <a:solidFill>
                <a:srgbClr val="6D738D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23825"/>
                <a:ext cx="3040868" cy="66067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420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8054100" y="858825"/>
              <a:ext cx="2788000" cy="93675"/>
              <a:chOff x="0" y="0"/>
              <a:chExt cx="547795" cy="18406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47795" cy="18406"/>
              </a:xfrm>
              <a:custGeom>
                <a:avLst/>
                <a:gdLst/>
                <a:ahLst/>
                <a:cxnLst/>
                <a:rect r="r" b="b" t="t" l="l"/>
                <a:pathLst>
                  <a:path h="18406" w="547795">
                    <a:moveTo>
                      <a:pt x="0" y="0"/>
                    </a:moveTo>
                    <a:lnTo>
                      <a:pt x="547795" y="0"/>
                    </a:lnTo>
                    <a:lnTo>
                      <a:pt x="547795" y="18406"/>
                    </a:lnTo>
                    <a:lnTo>
                      <a:pt x="0" y="1840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123825"/>
                <a:ext cx="547795" cy="1422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420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344500" y="858825"/>
              <a:ext cx="2788000" cy="93675"/>
              <a:chOff x="0" y="0"/>
              <a:chExt cx="547795" cy="18406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47795" cy="18406"/>
              </a:xfrm>
              <a:custGeom>
                <a:avLst/>
                <a:gdLst/>
                <a:ahLst/>
                <a:cxnLst/>
                <a:rect r="r" b="b" t="t" l="l"/>
                <a:pathLst>
                  <a:path h="18406" w="547795">
                    <a:moveTo>
                      <a:pt x="0" y="0"/>
                    </a:moveTo>
                    <a:lnTo>
                      <a:pt x="547795" y="0"/>
                    </a:lnTo>
                    <a:lnTo>
                      <a:pt x="547795" y="18406"/>
                    </a:lnTo>
                    <a:lnTo>
                      <a:pt x="0" y="1840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123825"/>
                <a:ext cx="547795" cy="1422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420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1908900" y="858825"/>
              <a:ext cx="2788000" cy="93675"/>
              <a:chOff x="0" y="0"/>
              <a:chExt cx="547795" cy="18406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547795" cy="18406"/>
              </a:xfrm>
              <a:custGeom>
                <a:avLst/>
                <a:gdLst/>
                <a:ahLst/>
                <a:cxnLst/>
                <a:rect r="r" b="b" t="t" l="l"/>
                <a:pathLst>
                  <a:path h="18406" w="547795">
                    <a:moveTo>
                      <a:pt x="0" y="0"/>
                    </a:moveTo>
                    <a:lnTo>
                      <a:pt x="547795" y="0"/>
                    </a:lnTo>
                    <a:lnTo>
                      <a:pt x="547795" y="18406"/>
                    </a:lnTo>
                    <a:lnTo>
                      <a:pt x="0" y="1840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123825"/>
                <a:ext cx="547795" cy="1422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420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4199300" y="858825"/>
              <a:ext cx="2788000" cy="93675"/>
              <a:chOff x="0" y="0"/>
              <a:chExt cx="547795" cy="18406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547795" cy="18406"/>
              </a:xfrm>
              <a:custGeom>
                <a:avLst/>
                <a:gdLst/>
                <a:ahLst/>
                <a:cxnLst/>
                <a:rect r="r" b="b" t="t" l="l"/>
                <a:pathLst>
                  <a:path h="18406" w="547795">
                    <a:moveTo>
                      <a:pt x="0" y="0"/>
                    </a:moveTo>
                    <a:lnTo>
                      <a:pt x="547795" y="0"/>
                    </a:lnTo>
                    <a:lnTo>
                      <a:pt x="547795" y="18406"/>
                    </a:lnTo>
                    <a:lnTo>
                      <a:pt x="0" y="1840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123825"/>
                <a:ext cx="547795" cy="1422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420"/>
                  </a:lnSpc>
                </a:pP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0">
            <a:off x="3001575" y="-4846778"/>
            <a:ext cx="19161165" cy="13025544"/>
            <a:chOff x="0" y="0"/>
            <a:chExt cx="25548220" cy="17367392"/>
          </a:xfrm>
        </p:grpSpPr>
        <p:sp>
          <p:nvSpPr>
            <p:cNvPr name="AutoShape 19" id="19"/>
            <p:cNvSpPr/>
            <p:nvPr/>
          </p:nvSpPr>
          <p:spPr>
            <a:xfrm flipH="true" flipV="true">
              <a:off x="1009437" y="5905873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0" id="20"/>
            <p:cNvSpPr/>
            <p:nvPr/>
          </p:nvSpPr>
          <p:spPr>
            <a:xfrm flipH="true" flipV="true">
              <a:off x="5655590" y="11179158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1" id="21"/>
            <p:cNvSpPr/>
            <p:nvPr/>
          </p:nvSpPr>
          <p:spPr>
            <a:xfrm flipH="true" flipV="true">
              <a:off x="968066" y="10796240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2" id="22"/>
            <p:cNvSpPr/>
            <p:nvPr/>
          </p:nvSpPr>
          <p:spPr>
            <a:xfrm flipH="true" flipV="true">
              <a:off x="1192312" y="8442358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3" id="23"/>
            <p:cNvSpPr/>
            <p:nvPr/>
          </p:nvSpPr>
          <p:spPr>
            <a:xfrm flipH="true" flipV="true">
              <a:off x="3683004" y="8940315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4" id="24"/>
            <p:cNvSpPr/>
            <p:nvPr/>
          </p:nvSpPr>
          <p:spPr>
            <a:xfrm flipH="true" flipV="true">
              <a:off x="8721963" y="7684267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5" id="25"/>
            <p:cNvSpPr/>
            <p:nvPr/>
          </p:nvSpPr>
          <p:spPr>
            <a:xfrm flipH="true" flipV="true">
              <a:off x="171522" y="12469523"/>
              <a:ext cx="637702" cy="723778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6" id="26"/>
            <p:cNvSpPr/>
            <p:nvPr/>
          </p:nvSpPr>
          <p:spPr>
            <a:xfrm flipH="true" flipV="true">
              <a:off x="11652322" y="8427303"/>
              <a:ext cx="637702" cy="723778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7" id="27"/>
            <p:cNvSpPr/>
            <p:nvPr/>
          </p:nvSpPr>
          <p:spPr>
            <a:xfrm flipH="true" flipV="true">
              <a:off x="7626352" y="5901267"/>
              <a:ext cx="637702" cy="723778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8" id="28"/>
            <p:cNvSpPr/>
            <p:nvPr/>
          </p:nvSpPr>
          <p:spPr>
            <a:xfrm flipH="true" flipV="true">
              <a:off x="3965615" y="11589998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9" id="29"/>
            <p:cNvSpPr/>
            <p:nvPr/>
          </p:nvSpPr>
          <p:spPr>
            <a:xfrm flipH="true" flipV="true">
              <a:off x="9428268" y="5449610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0" id="30"/>
            <p:cNvSpPr/>
            <p:nvPr/>
          </p:nvSpPr>
          <p:spPr>
            <a:xfrm flipH="true" flipV="true">
              <a:off x="3542740" y="6371458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1" id="31"/>
            <p:cNvSpPr/>
            <p:nvPr/>
          </p:nvSpPr>
          <p:spPr>
            <a:xfrm flipH="true" flipV="true">
              <a:off x="6316043" y="9519097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2" id="32"/>
            <p:cNvSpPr/>
            <p:nvPr/>
          </p:nvSpPr>
          <p:spPr>
            <a:xfrm flipH="true" flipV="true">
              <a:off x="5866075" y="6480733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3" id="33"/>
            <p:cNvSpPr/>
            <p:nvPr/>
          </p:nvSpPr>
          <p:spPr>
            <a:xfrm flipH="true" flipV="true">
              <a:off x="9168512" y="9928842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4" id="34"/>
            <p:cNvSpPr/>
            <p:nvPr/>
          </p:nvSpPr>
          <p:spPr>
            <a:xfrm flipH="true" flipV="true">
              <a:off x="13814664" y="15202126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5" id="35"/>
            <p:cNvSpPr/>
            <p:nvPr/>
          </p:nvSpPr>
          <p:spPr>
            <a:xfrm flipH="true" flipV="true">
              <a:off x="9127141" y="14819208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6" id="36"/>
            <p:cNvSpPr/>
            <p:nvPr/>
          </p:nvSpPr>
          <p:spPr>
            <a:xfrm flipH="true" flipV="true">
              <a:off x="9351387" y="12465326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7" id="37"/>
            <p:cNvSpPr/>
            <p:nvPr/>
          </p:nvSpPr>
          <p:spPr>
            <a:xfrm flipH="true" flipV="true">
              <a:off x="11842079" y="12963284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8" id="38"/>
            <p:cNvSpPr/>
            <p:nvPr/>
          </p:nvSpPr>
          <p:spPr>
            <a:xfrm flipH="true" flipV="true">
              <a:off x="16881038" y="11707235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9" id="39"/>
            <p:cNvSpPr/>
            <p:nvPr/>
          </p:nvSpPr>
          <p:spPr>
            <a:xfrm flipH="true" flipV="true">
              <a:off x="8330597" y="16492491"/>
              <a:ext cx="637702" cy="723778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0" id="40"/>
            <p:cNvSpPr/>
            <p:nvPr/>
          </p:nvSpPr>
          <p:spPr>
            <a:xfrm flipH="true" flipV="true">
              <a:off x="19811397" y="12450271"/>
              <a:ext cx="637702" cy="723778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1" id="41"/>
            <p:cNvSpPr/>
            <p:nvPr/>
          </p:nvSpPr>
          <p:spPr>
            <a:xfrm flipH="true" flipV="true">
              <a:off x="15785427" y="9924235"/>
              <a:ext cx="637702" cy="723778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2" id="42"/>
            <p:cNvSpPr/>
            <p:nvPr/>
          </p:nvSpPr>
          <p:spPr>
            <a:xfrm flipH="true" flipV="true">
              <a:off x="12124690" y="15612966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3" id="43"/>
            <p:cNvSpPr/>
            <p:nvPr/>
          </p:nvSpPr>
          <p:spPr>
            <a:xfrm flipH="true" flipV="true">
              <a:off x="17587343" y="9472579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4" id="44"/>
            <p:cNvSpPr/>
            <p:nvPr/>
          </p:nvSpPr>
          <p:spPr>
            <a:xfrm flipH="true" flipV="true">
              <a:off x="11701815" y="10394426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5" id="45"/>
            <p:cNvSpPr/>
            <p:nvPr/>
          </p:nvSpPr>
          <p:spPr>
            <a:xfrm flipH="true" flipV="true">
              <a:off x="14475118" y="13542066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6" id="46"/>
            <p:cNvSpPr/>
            <p:nvPr/>
          </p:nvSpPr>
          <p:spPr>
            <a:xfrm flipH="true" flipV="true">
              <a:off x="14025150" y="10503701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7" id="47"/>
            <p:cNvSpPr/>
            <p:nvPr/>
          </p:nvSpPr>
          <p:spPr>
            <a:xfrm flipH="true" flipV="true">
              <a:off x="14096112" y="607386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8" id="48"/>
            <p:cNvSpPr/>
            <p:nvPr/>
          </p:nvSpPr>
          <p:spPr>
            <a:xfrm flipH="true" flipV="true">
              <a:off x="18742264" y="5880671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9" id="49"/>
            <p:cNvSpPr/>
            <p:nvPr/>
          </p:nvSpPr>
          <p:spPr>
            <a:xfrm flipH="true" flipV="true">
              <a:off x="14054741" y="5497753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0" id="50"/>
            <p:cNvSpPr/>
            <p:nvPr/>
          </p:nvSpPr>
          <p:spPr>
            <a:xfrm flipH="true" flipV="true">
              <a:off x="14278987" y="3143871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1" id="51"/>
            <p:cNvSpPr/>
            <p:nvPr/>
          </p:nvSpPr>
          <p:spPr>
            <a:xfrm flipH="true" flipV="true">
              <a:off x="16769679" y="3641828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2" id="52"/>
            <p:cNvSpPr/>
            <p:nvPr/>
          </p:nvSpPr>
          <p:spPr>
            <a:xfrm flipH="true" flipV="true">
              <a:off x="21808638" y="2385779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3" id="53"/>
            <p:cNvSpPr/>
            <p:nvPr/>
          </p:nvSpPr>
          <p:spPr>
            <a:xfrm flipH="true" flipV="true">
              <a:off x="13258197" y="7171035"/>
              <a:ext cx="637702" cy="723778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4" id="54"/>
            <p:cNvSpPr/>
            <p:nvPr/>
          </p:nvSpPr>
          <p:spPr>
            <a:xfrm flipH="true" flipV="true">
              <a:off x="24738997" y="3128816"/>
              <a:ext cx="637702" cy="723778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5" id="55"/>
            <p:cNvSpPr/>
            <p:nvPr/>
          </p:nvSpPr>
          <p:spPr>
            <a:xfrm flipH="true" flipV="true">
              <a:off x="20713027" y="602780"/>
              <a:ext cx="637702" cy="723778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6" id="56"/>
            <p:cNvSpPr/>
            <p:nvPr/>
          </p:nvSpPr>
          <p:spPr>
            <a:xfrm flipH="true" flipV="true">
              <a:off x="17052290" y="6291511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7" id="57"/>
            <p:cNvSpPr/>
            <p:nvPr/>
          </p:nvSpPr>
          <p:spPr>
            <a:xfrm flipH="true" flipV="true">
              <a:off x="22514943" y="151123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8" id="58"/>
            <p:cNvSpPr/>
            <p:nvPr/>
          </p:nvSpPr>
          <p:spPr>
            <a:xfrm flipH="true" flipV="true">
              <a:off x="16629415" y="1072971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9" id="59"/>
            <p:cNvSpPr/>
            <p:nvPr/>
          </p:nvSpPr>
          <p:spPr>
            <a:xfrm flipH="true" flipV="true">
              <a:off x="19402718" y="4220610"/>
              <a:ext cx="1069568" cy="1213937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0" id="60"/>
            <p:cNvSpPr/>
            <p:nvPr/>
          </p:nvSpPr>
          <p:spPr>
            <a:xfrm flipH="true" flipV="true">
              <a:off x="18952750" y="1182246"/>
              <a:ext cx="1601434" cy="1817594"/>
            </a:xfrm>
            <a:prstGeom prst="line">
              <a:avLst/>
            </a:prstGeom>
            <a:ln cap="rnd" w="457200">
              <a:solidFill>
                <a:srgbClr val="749688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61" id="61"/>
          <p:cNvGrpSpPr/>
          <p:nvPr/>
        </p:nvGrpSpPr>
        <p:grpSpPr>
          <a:xfrm rot="-5400000">
            <a:off x="-1791551" y="748449"/>
            <a:ext cx="11215802" cy="8623300"/>
            <a:chOff x="0" y="0"/>
            <a:chExt cx="2953956" cy="2271157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2953956" cy="2271157"/>
            </a:xfrm>
            <a:custGeom>
              <a:avLst/>
              <a:gdLst/>
              <a:ahLst/>
              <a:cxnLst/>
              <a:rect r="r" b="b" t="t" l="l"/>
              <a:pathLst>
                <a:path h="2271157" w="2953956">
                  <a:moveTo>
                    <a:pt x="0" y="0"/>
                  </a:moveTo>
                  <a:lnTo>
                    <a:pt x="2953956" y="0"/>
                  </a:lnTo>
                  <a:lnTo>
                    <a:pt x="2953956" y="2271157"/>
                  </a:lnTo>
                  <a:lnTo>
                    <a:pt x="0" y="2271157"/>
                  </a:lnTo>
                  <a:close/>
                </a:path>
              </a:pathLst>
            </a:custGeom>
            <a:solidFill>
              <a:srgbClr val="0B1541"/>
            </a:solidFill>
          </p:spPr>
        </p:sp>
        <p:sp>
          <p:nvSpPr>
            <p:cNvPr name="TextBox 63" id="63"/>
            <p:cNvSpPr txBox="true"/>
            <p:nvPr/>
          </p:nvSpPr>
          <p:spPr>
            <a:xfrm>
              <a:off x="0" y="-123825"/>
              <a:ext cx="2953956" cy="2394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sp>
        <p:nvSpPr>
          <p:cNvPr name="Freeform 64" id="64"/>
          <p:cNvSpPr/>
          <p:nvPr/>
        </p:nvSpPr>
        <p:spPr>
          <a:xfrm flipH="false" flipV="false" rot="0">
            <a:off x="1028700" y="552129"/>
            <a:ext cx="937546" cy="953143"/>
          </a:xfrm>
          <a:custGeom>
            <a:avLst/>
            <a:gdLst/>
            <a:ahLst/>
            <a:cxnLst/>
            <a:rect r="r" b="b" t="t" l="l"/>
            <a:pathLst>
              <a:path h="953143" w="937546">
                <a:moveTo>
                  <a:pt x="0" y="0"/>
                </a:moveTo>
                <a:lnTo>
                  <a:pt x="937546" y="0"/>
                </a:lnTo>
                <a:lnTo>
                  <a:pt x="937546" y="953142"/>
                </a:lnTo>
                <a:lnTo>
                  <a:pt x="0" y="953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5" id="65"/>
          <p:cNvSpPr/>
          <p:nvPr/>
        </p:nvSpPr>
        <p:spPr>
          <a:xfrm flipH="false" flipV="false" rot="0">
            <a:off x="8743739" y="2479486"/>
            <a:ext cx="8953224" cy="5487007"/>
          </a:xfrm>
          <a:custGeom>
            <a:avLst/>
            <a:gdLst/>
            <a:ahLst/>
            <a:cxnLst/>
            <a:rect r="r" b="b" t="t" l="l"/>
            <a:pathLst>
              <a:path h="5487007" w="8953224">
                <a:moveTo>
                  <a:pt x="0" y="0"/>
                </a:moveTo>
                <a:lnTo>
                  <a:pt x="8953224" y="0"/>
                </a:lnTo>
                <a:lnTo>
                  <a:pt x="8953224" y="5487008"/>
                </a:lnTo>
                <a:lnTo>
                  <a:pt x="0" y="54870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6" id="66"/>
          <p:cNvSpPr txBox="true"/>
          <p:nvPr/>
        </p:nvSpPr>
        <p:spPr>
          <a:xfrm rot="0">
            <a:off x="2523545" y="592137"/>
            <a:ext cx="3610094" cy="701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4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Montserrat Bold"/>
              </a:rPr>
              <a:t>OUR SOLUTION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1415072" y="5594465"/>
            <a:ext cx="3767971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61341" indent="-280670" lvl="1">
              <a:lnSpc>
                <a:spcPts val="442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Montserrat"/>
              </a:rPr>
              <a:t>Incentive &amp; Reward</a:t>
            </a:r>
          </a:p>
        </p:txBody>
      </p:sp>
      <p:sp>
        <p:nvSpPr>
          <p:cNvPr name="TextBox 68" id="68"/>
          <p:cNvSpPr txBox="true"/>
          <p:nvPr/>
        </p:nvSpPr>
        <p:spPr>
          <a:xfrm rot="0">
            <a:off x="1415072" y="6477115"/>
            <a:ext cx="4455676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61341" indent="-280670" lvl="1">
              <a:lnSpc>
                <a:spcPts val="442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Montserrat"/>
              </a:rPr>
              <a:t>Education &amp; Awareness</a:t>
            </a:r>
          </a:p>
        </p:txBody>
      </p:sp>
      <p:sp>
        <p:nvSpPr>
          <p:cNvPr name="TextBox 69" id="69"/>
          <p:cNvSpPr txBox="true"/>
          <p:nvPr/>
        </p:nvSpPr>
        <p:spPr>
          <a:xfrm rot="0">
            <a:off x="1440323" y="3829165"/>
            <a:ext cx="2798921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61341" indent="-280670" lvl="1">
              <a:lnSpc>
                <a:spcPts val="442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Montserrat"/>
              </a:rPr>
              <a:t>Ride Booking</a:t>
            </a:r>
          </a:p>
        </p:txBody>
      </p:sp>
      <p:sp>
        <p:nvSpPr>
          <p:cNvPr name="TextBox 70" id="70"/>
          <p:cNvSpPr txBox="true"/>
          <p:nvPr/>
        </p:nvSpPr>
        <p:spPr>
          <a:xfrm rot="0">
            <a:off x="1028700" y="2658920"/>
            <a:ext cx="6060400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Montserrat"/>
              </a:rPr>
              <a:t>Blockchain based platoform offering</a:t>
            </a:r>
          </a:p>
        </p:txBody>
      </p:sp>
      <p:sp>
        <p:nvSpPr>
          <p:cNvPr name="TextBox 71" id="71"/>
          <p:cNvSpPr txBox="true"/>
          <p:nvPr/>
        </p:nvSpPr>
        <p:spPr>
          <a:xfrm rot="0">
            <a:off x="1415072" y="4711815"/>
            <a:ext cx="3481745" cy="51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61341" indent="-280670" lvl="1">
              <a:lnSpc>
                <a:spcPts val="442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Montserrat"/>
              </a:rPr>
              <a:t>Payment Options</a:t>
            </a:r>
          </a:p>
        </p:txBody>
      </p:sp>
      <p:grpSp>
        <p:nvGrpSpPr>
          <p:cNvPr name="Group 72" id="72"/>
          <p:cNvGrpSpPr/>
          <p:nvPr/>
        </p:nvGrpSpPr>
        <p:grpSpPr>
          <a:xfrm rot="0">
            <a:off x="8447130" y="1111480"/>
            <a:ext cx="9840870" cy="3342531"/>
            <a:chOff x="0" y="0"/>
            <a:chExt cx="13121160" cy="4456707"/>
          </a:xfrm>
        </p:grpSpPr>
        <p:sp>
          <p:nvSpPr>
            <p:cNvPr name="TextBox 73" id="73"/>
            <p:cNvSpPr txBox="true"/>
            <p:nvPr/>
          </p:nvSpPr>
          <p:spPr>
            <a:xfrm rot="0">
              <a:off x="38576" y="2169537"/>
              <a:ext cx="13082584" cy="8352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599"/>
                </a:lnSpc>
              </a:pPr>
            </a:p>
          </p:txBody>
        </p:sp>
        <p:sp>
          <p:nvSpPr>
            <p:cNvPr name="TextBox 74" id="74"/>
            <p:cNvSpPr txBox="true"/>
            <p:nvPr/>
          </p:nvSpPr>
          <p:spPr>
            <a:xfrm rot="0">
              <a:off x="38576" y="180975"/>
              <a:ext cx="13082584" cy="18019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9800"/>
                </a:lnSpc>
              </a:pPr>
              <a:r>
                <a:rPr lang="en-US" sz="9800" spc="196">
                  <a:solidFill>
                    <a:srgbClr val="F6BD33"/>
                  </a:solidFill>
                  <a:latin typeface="Montserrat Ultra-Bold"/>
                </a:rPr>
                <a:t>NEBULA  EV</a:t>
              </a:r>
            </a:p>
          </p:txBody>
        </p:sp>
        <p:sp>
          <p:nvSpPr>
            <p:cNvPr name="TextBox 75" id="75"/>
            <p:cNvSpPr txBox="true"/>
            <p:nvPr/>
          </p:nvSpPr>
          <p:spPr>
            <a:xfrm rot="0">
              <a:off x="0" y="3887535"/>
              <a:ext cx="10755555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3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4AD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99402" y="5108372"/>
            <a:ext cx="13664400" cy="70256"/>
            <a:chOff x="0" y="0"/>
            <a:chExt cx="18219200" cy="93675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788000" cy="93675"/>
              <a:chOff x="0" y="0"/>
              <a:chExt cx="547795" cy="1840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47795" cy="18406"/>
              </a:xfrm>
              <a:custGeom>
                <a:avLst/>
                <a:gdLst/>
                <a:ahLst/>
                <a:cxnLst/>
                <a:rect r="r" b="b" t="t" l="l"/>
                <a:pathLst>
                  <a:path h="18406" w="547795">
                    <a:moveTo>
                      <a:pt x="0" y="0"/>
                    </a:moveTo>
                    <a:lnTo>
                      <a:pt x="547795" y="0"/>
                    </a:lnTo>
                    <a:lnTo>
                      <a:pt x="547795" y="18406"/>
                    </a:lnTo>
                    <a:lnTo>
                      <a:pt x="0" y="1840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23825"/>
                <a:ext cx="547795" cy="1422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420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1570400" y="0"/>
              <a:ext cx="2788000" cy="93675"/>
              <a:chOff x="0" y="0"/>
              <a:chExt cx="547795" cy="18406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47795" cy="18406"/>
              </a:xfrm>
              <a:custGeom>
                <a:avLst/>
                <a:gdLst/>
                <a:ahLst/>
                <a:cxnLst/>
                <a:rect r="r" b="b" t="t" l="l"/>
                <a:pathLst>
                  <a:path h="18406" w="547795">
                    <a:moveTo>
                      <a:pt x="0" y="0"/>
                    </a:moveTo>
                    <a:lnTo>
                      <a:pt x="547795" y="0"/>
                    </a:lnTo>
                    <a:lnTo>
                      <a:pt x="547795" y="18406"/>
                    </a:lnTo>
                    <a:lnTo>
                      <a:pt x="0" y="1840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123825"/>
                <a:ext cx="547795" cy="1422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420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3860800" y="0"/>
              <a:ext cx="2788000" cy="93675"/>
              <a:chOff x="0" y="0"/>
              <a:chExt cx="547795" cy="18406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47795" cy="18406"/>
              </a:xfrm>
              <a:custGeom>
                <a:avLst/>
                <a:gdLst/>
                <a:ahLst/>
                <a:cxnLst/>
                <a:rect r="r" b="b" t="t" l="l"/>
                <a:pathLst>
                  <a:path h="18406" w="547795">
                    <a:moveTo>
                      <a:pt x="0" y="0"/>
                    </a:moveTo>
                    <a:lnTo>
                      <a:pt x="547795" y="0"/>
                    </a:lnTo>
                    <a:lnTo>
                      <a:pt x="547795" y="18406"/>
                    </a:lnTo>
                    <a:lnTo>
                      <a:pt x="0" y="1840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123825"/>
                <a:ext cx="547795" cy="1422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420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5431200" y="0"/>
              <a:ext cx="2788000" cy="93675"/>
              <a:chOff x="0" y="0"/>
              <a:chExt cx="547795" cy="18406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547795" cy="18406"/>
              </a:xfrm>
              <a:custGeom>
                <a:avLst/>
                <a:gdLst/>
                <a:ahLst/>
                <a:cxnLst/>
                <a:rect r="r" b="b" t="t" l="l"/>
                <a:pathLst>
                  <a:path h="18406" w="547795">
                    <a:moveTo>
                      <a:pt x="0" y="0"/>
                    </a:moveTo>
                    <a:lnTo>
                      <a:pt x="547795" y="0"/>
                    </a:lnTo>
                    <a:lnTo>
                      <a:pt x="547795" y="18406"/>
                    </a:lnTo>
                    <a:lnTo>
                      <a:pt x="0" y="1840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123825"/>
                <a:ext cx="547795" cy="1422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420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7715600" y="0"/>
              <a:ext cx="2788000" cy="93675"/>
              <a:chOff x="0" y="0"/>
              <a:chExt cx="547795" cy="18406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547795" cy="18406"/>
              </a:xfrm>
              <a:custGeom>
                <a:avLst/>
                <a:gdLst/>
                <a:ahLst/>
                <a:cxnLst/>
                <a:rect r="r" b="b" t="t" l="l"/>
                <a:pathLst>
                  <a:path h="18406" w="547795">
                    <a:moveTo>
                      <a:pt x="0" y="0"/>
                    </a:moveTo>
                    <a:lnTo>
                      <a:pt x="547795" y="0"/>
                    </a:lnTo>
                    <a:lnTo>
                      <a:pt x="547795" y="18406"/>
                    </a:lnTo>
                    <a:lnTo>
                      <a:pt x="0" y="1840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123825"/>
                <a:ext cx="547795" cy="1422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420"/>
                  </a:lnSpc>
                </a:pP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-5400000">
            <a:off x="-1188301" y="335699"/>
            <a:ext cx="11215802" cy="9448800"/>
            <a:chOff x="0" y="0"/>
            <a:chExt cx="2953956" cy="248857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953956" cy="2488573"/>
            </a:xfrm>
            <a:custGeom>
              <a:avLst/>
              <a:gdLst/>
              <a:ahLst/>
              <a:cxnLst/>
              <a:rect r="r" b="b" t="t" l="l"/>
              <a:pathLst>
                <a:path h="2488573" w="2953956">
                  <a:moveTo>
                    <a:pt x="0" y="0"/>
                  </a:moveTo>
                  <a:lnTo>
                    <a:pt x="2953956" y="0"/>
                  </a:lnTo>
                  <a:lnTo>
                    <a:pt x="2953956" y="2488573"/>
                  </a:lnTo>
                  <a:lnTo>
                    <a:pt x="0" y="2488573"/>
                  </a:lnTo>
                  <a:close/>
                </a:path>
              </a:pathLst>
            </a:custGeom>
            <a:solidFill>
              <a:srgbClr val="0B1541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23825"/>
              <a:ext cx="2953956" cy="2612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4921484" y="2555660"/>
            <a:ext cx="3799761" cy="1597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Montserrat Bold"/>
              </a:rPr>
              <a:t>THANK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73416" y="4762500"/>
            <a:ext cx="2344936" cy="1597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Montserrat Bold"/>
              </a:rPr>
              <a:t>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DAF6a5xvhHw</dc:identifier>
  <dcterms:modified xsi:type="dcterms:W3CDTF">2011-08-01T06:04:30Z</dcterms:modified>
  <cp:revision>1</cp:revision>
  <dc:title>Nebula EV</dc:title>
</cp:coreProperties>
</file>

<file path=docProps/thumbnail.jpeg>
</file>